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427" r:id="rId3"/>
    <p:sldId id="479" r:id="rId5"/>
    <p:sldId id="395" r:id="rId6"/>
    <p:sldId id="499" r:id="rId7"/>
    <p:sldId id="529" r:id="rId8"/>
    <p:sldId id="551" r:id="rId9"/>
    <p:sldId id="549" r:id="rId10"/>
    <p:sldId id="542" r:id="rId11"/>
    <p:sldId id="550" r:id="rId12"/>
    <p:sldId id="567" r:id="rId13"/>
    <p:sldId id="568" r:id="rId14"/>
    <p:sldId id="396" r:id="rId15"/>
    <p:sldId id="500" r:id="rId16"/>
    <p:sldId id="530" r:id="rId17"/>
    <p:sldId id="539" r:id="rId18"/>
    <p:sldId id="531" r:id="rId19"/>
    <p:sldId id="547" r:id="rId20"/>
    <p:sldId id="548" r:id="rId21"/>
    <p:sldId id="532" r:id="rId22"/>
    <p:sldId id="546" r:id="rId23"/>
    <p:sldId id="397" r:id="rId24"/>
    <p:sldId id="493" r:id="rId25"/>
    <p:sldId id="398" r:id="rId26"/>
    <p:sldId id="483" r:id="rId27"/>
    <p:sldId id="341" r:id="rId28"/>
  </p:sldIdLst>
  <p:sldSz cx="9144000" cy="5143500" type="screen16x9"/>
  <p:notesSz cx="6858000" cy="9144000"/>
  <p:custDataLst>
    <p:tags r:id="rId32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461F"/>
    <a:srgbClr val="C81A00"/>
    <a:srgbClr val="8D8D8D"/>
    <a:srgbClr val="E6E6E6"/>
    <a:srgbClr val="80BEF6"/>
    <a:srgbClr val="15742B"/>
    <a:srgbClr val="5EA86F"/>
    <a:srgbClr val="1B762F"/>
    <a:srgbClr val="404040"/>
    <a:srgbClr val="2F89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06" autoAdjust="0"/>
    <p:restoredTop sz="93787" autoAdjust="0"/>
  </p:normalViewPr>
  <p:slideViewPr>
    <p:cSldViewPr>
      <p:cViewPr varScale="1">
        <p:scale>
          <a:sx n="107" d="100"/>
          <a:sy n="107" d="100"/>
        </p:scale>
        <p:origin x="922" y="72"/>
      </p:cViewPr>
      <p:guideLst>
        <p:guide orient="horz" pos="2858"/>
        <p:guide pos="2887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gs" Target="tags/tag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673B58EF-4ABD-40F4-ACA4-FE81D742E6DD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微软雅黑" panose="020B0503020204020204" pitchFamily="34" charset="-122"/>
              </a:defRPr>
            </a:lvl1pPr>
          </a:lstStyle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微软雅黑" panose="020B0503020204020204" pitchFamily="34" charset="-122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hemeOverride" Target="../theme/themeOverride1.xml"/><Relationship Id="rId7" Type="http://schemas.openxmlformats.org/officeDocument/2006/relationships/image" Target="../media/image7.png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4.png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10.xml"/><Relationship Id="rId2" Type="http://schemas.openxmlformats.org/officeDocument/2006/relationships/image" Target="../media/image15.png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11.xml"/><Relationship Id="rId2" Type="http://schemas.openxmlformats.org/officeDocument/2006/relationships/image" Target="../media/image16.png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12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13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4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15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6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7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2.xml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1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18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19.xml"/><Relationship Id="rId2" Type="http://schemas.openxmlformats.org/officeDocument/2006/relationships/image" Target="../media/image10.png"/><Relationship Id="rId1" Type="http://schemas.openxmlformats.org/officeDocument/2006/relationships/hyperlink" Target="https://developers.weixin.qq.com/miniprogram/design/" TargetMode="Externa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20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21.xml"/><Relationship Id="rId1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5.xml"/><Relationship Id="rId6" Type="http://schemas.openxmlformats.org/officeDocument/2006/relationships/slideLayout" Target="../slideLayouts/slideLayout1.xml"/><Relationship Id="rId5" Type="http://schemas.openxmlformats.org/officeDocument/2006/relationships/themeOverride" Target="../theme/themeOverride22.xml"/><Relationship Id="rId4" Type="http://schemas.openxmlformats.org/officeDocument/2006/relationships/tags" Target="../tags/tag1.xml"/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3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3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5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6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7.xml"/><Relationship Id="rId2" Type="http://schemas.openxmlformats.org/officeDocument/2006/relationships/image" Target="../media/image12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8.xml"/><Relationship Id="rId2" Type="http://schemas.openxmlformats.org/officeDocument/2006/relationships/image" Target="../media/image13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Relationship Id="rId3" Type="http://schemas.openxmlformats.org/officeDocument/2006/relationships/themeOverride" Target="../theme/themeOverride9.xml"/><Relationship Id="rId2" Type="http://schemas.openxmlformats.org/officeDocument/2006/relationships/image" Target="../media/image14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pic>
        <p:nvPicPr>
          <p:cNvPr id="39" name="震撼呐喊节奏空旷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10934" y="-1676722"/>
            <a:ext cx="609600" cy="6096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510280" y="2469515"/>
            <a:ext cx="3628390" cy="398780"/>
            <a:chOff x="5528" y="4143"/>
            <a:chExt cx="5714" cy="628"/>
          </a:xfrm>
        </p:grpSpPr>
        <p:sp>
          <p:nvSpPr>
            <p:cNvPr id="8" name="矩形 7"/>
            <p:cNvSpPr/>
            <p:nvPr/>
          </p:nvSpPr>
          <p:spPr>
            <a:xfrm>
              <a:off x="5528" y="4190"/>
              <a:ext cx="5715" cy="535"/>
            </a:xfrm>
            <a:prstGeom prst="rect">
              <a:avLst/>
            </a:prstGeom>
            <a:solidFill>
              <a:srgbClr val="C81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6860" y="4143"/>
              <a:ext cx="3088" cy="6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阶段性工作汇报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TextBox 60"/>
          <p:cNvSpPr txBox="1"/>
          <p:nvPr/>
        </p:nvSpPr>
        <p:spPr>
          <a:xfrm>
            <a:off x="1547664" y="1647294"/>
            <a:ext cx="7241163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zh-CN" altLang="en-US" sz="40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   东风代拿需求分析</a:t>
            </a:r>
            <a:endParaRPr lang="zh-CN" altLang="en-US" sz="40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323716" y="3147799"/>
            <a:ext cx="2815569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汇报小组：</a:t>
            </a:r>
            <a:r>
              <a:rPr lang="en-US" altLang="zh-CN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G014     </a:t>
            </a:r>
            <a:r>
              <a:rPr lang="zh-CN" alt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2021.10.27</a:t>
            </a:r>
            <a:endParaRPr lang="zh-CN" altLang="en-US" sz="11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228184" y="1694763"/>
            <a:ext cx="827405" cy="664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7945" y="3147695"/>
            <a:ext cx="655955" cy="32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15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827405" y="771525"/>
            <a:ext cx="1828800" cy="2457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已发布委托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7260" y="267335"/>
            <a:ext cx="2190115" cy="48025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827405" y="771525"/>
            <a:ext cx="1016000" cy="2457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信誉分界面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620" y="339725"/>
            <a:ext cx="2148840" cy="43948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563888" y="2309822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功能性需求分析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630170" y="2018030"/>
            <a:ext cx="14732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03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/>
          <p:cNvSpPr txBox="1"/>
          <p:nvPr/>
        </p:nvSpPr>
        <p:spPr>
          <a:xfrm>
            <a:off x="179630" y="123366"/>
            <a:ext cx="2520161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功能性需求分析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015" y="4443730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899592" y="915566"/>
            <a:ext cx="6696744" cy="46782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、有代拿需求的用户可以发布代拿订单。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、希望替他人代拿的用户可以接受订单。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、一段时间内多个用户接单平台通过一定规则分派订单。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、发单人和接单人可以在订单完成时进行互相评分，评分计入用户个人信誉分系统。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、发单人可以修改订单信息。</a:t>
            </a:r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、当某个订单的双方产生矛盾时，可以提交申诉，客服将介入仲裁</a:t>
            </a:r>
            <a:endParaRPr lang="en-US" altLang="zh-CN" sz="1600" b="1" dirty="0">
              <a:solidFill>
                <a:srgbClr val="F546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solidFill>
                <a:srgbClr val="F546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solidFill>
                <a:srgbClr val="F546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solidFill>
                <a:srgbClr val="F546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solidFill>
                <a:srgbClr val="F546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solidFill>
                <a:srgbClr val="F546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solidFill>
                <a:srgbClr val="F546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solidFill>
                <a:srgbClr val="F5461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96055" y="2283460"/>
            <a:ext cx="3240241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非功能性需求分析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929255" y="2018030"/>
            <a:ext cx="11741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04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229235" y="17589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非功能性需求分析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827584" y="699542"/>
            <a:ext cx="7200800" cy="56630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600" b="1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观感需求（界面需求）：</a:t>
            </a:r>
            <a:r>
              <a:rPr lang="zh-CN" altLang="en-US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小程序界面需要在简洁的基础上做到尽量美观。</a:t>
            </a:r>
            <a:endParaRPr lang="en-US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易用性需求与可执行需求：</a:t>
            </a:r>
            <a:r>
              <a:rPr lang="zh-CN" altLang="en-US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小程序操作简单，易于上手，一般的智能手机使用者无需教学就会使用；</a:t>
            </a:r>
            <a:r>
              <a:rPr lang="zh-CN" altLang="en-US" sz="160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小程序功能响应要尽量快。</a:t>
            </a:r>
            <a:endParaRPr lang="en-US" altLang="zh-CN" sz="160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安全性需求：</a:t>
            </a:r>
            <a:endParaRPr lang="en-US" altLang="zh-CN" sz="1600" b="1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保密性：数据不能被授权用户以外的任何人访问的能力。</a:t>
            </a:r>
            <a:endParaRPr lang="en-US" altLang="zh-CN" sz="16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可靠性：用户账号手机号学号（或工号）对应、订单信息在各界面（如发布者、接受者等）一致。</a:t>
            </a:r>
            <a:endParaRPr lang="en-US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     完整性：安预期目标完成任务的能力。</a:t>
            </a:r>
            <a:endParaRPr lang="en-US" altLang="zh-CN" sz="16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可维护性：</a:t>
            </a:r>
            <a:r>
              <a:rPr lang="zh-CN" altLang="en-US" sz="16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开发小组保持开发学习，确保维护更新；</a:t>
            </a:r>
            <a:r>
              <a:rPr lang="en-US" altLang="zh-CN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灵活性：</a:t>
            </a:r>
            <a:r>
              <a:rPr lang="zh-CN" altLang="en-US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可以在微信平台上发布并在用户手机上使用、收集用户反馈信息分析必要需求进行系统升级；</a:t>
            </a:r>
            <a:endParaRPr lang="en-US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可重用性：</a:t>
            </a:r>
            <a:r>
              <a:rPr lang="zh-CN" altLang="en-US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本软件为独立软件，与其他应用无联系；</a:t>
            </a:r>
            <a:endParaRPr lang="zh-CN" altLang="en-US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endParaRPr lang="zh-CN" altLang="en-US" sz="16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endParaRPr lang="zh-CN" altLang="en-US" sz="16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96055" y="2283460"/>
            <a:ext cx="178625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929255" y="2018030"/>
            <a:ext cx="11741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05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467544" y="123478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4"/>
          <p:cNvSpPr txBox="1"/>
          <p:nvPr/>
        </p:nvSpPr>
        <p:spPr bwMode="auto">
          <a:xfrm>
            <a:off x="683568" y="703359"/>
            <a:ext cx="2189163" cy="1814513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indent="2667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名字：用户信息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别名：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描述：用户基本信息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定义：用户信息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 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用户名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 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地址 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 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性别 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电话号码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+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付款码</a:t>
            </a:r>
            <a:endParaRPr kumimoji="0" lang="zh-CN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位置：个人信息</a:t>
            </a: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文本框 3"/>
          <p:cNvSpPr txBox="1"/>
          <p:nvPr/>
        </p:nvSpPr>
        <p:spPr bwMode="auto">
          <a:xfrm>
            <a:off x="3391843" y="679547"/>
            <a:ext cx="2195513" cy="1814512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indent="4000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名字：地址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别名：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描述：唯一标识用户的关键域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定义：账号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 8{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数字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}8</a:t>
            </a:r>
            <a:endParaRPr kumimoji="0" lang="en-US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位置： 用户信息</a:t>
            </a:r>
            <a:endParaRPr kumimoji="0" lang="zh-CN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	   代拿任务信息界面</a:t>
            </a:r>
            <a:endParaRPr kumimoji="0" lang="zh-CN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文本框 5"/>
          <p:cNvSpPr txBox="1"/>
          <p:nvPr/>
        </p:nvSpPr>
        <p:spPr bwMode="auto">
          <a:xfrm>
            <a:off x="683568" y="2633759"/>
            <a:ext cx="2195513" cy="1814513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indent="2667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名字：用户名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别名：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描述：用户昵称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定义：用户名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 1{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字符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}5</a:t>
            </a:r>
            <a:endParaRPr kumimoji="0" lang="en-US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位置：个人信息</a:t>
            </a:r>
            <a:endParaRPr kumimoji="0" lang="zh-CN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任务信息界面</a:t>
            </a:r>
            <a:endParaRPr kumimoji="0" lang="zh-CN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文本框 6"/>
          <p:cNvSpPr txBox="1"/>
          <p:nvPr/>
        </p:nvSpPr>
        <p:spPr bwMode="auto">
          <a:xfrm>
            <a:off x="6228120" y="2643668"/>
            <a:ext cx="2195513" cy="1814513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indent="2667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名字：手机号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别名：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描述：用户的手机号码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定义：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11{</a:t>
            </a:r>
            <a:r>
              <a:rPr kumimoji="0" lang="zh-CN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数字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}11</a:t>
            </a:r>
            <a:endParaRPr kumimoji="0" lang="en-US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位置：个人信息</a:t>
            </a:r>
            <a:endParaRPr kumimoji="0" lang="zh-CN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文本框 7"/>
          <p:cNvSpPr txBox="1"/>
          <p:nvPr/>
        </p:nvSpPr>
        <p:spPr bwMode="auto">
          <a:xfrm>
            <a:off x="3391843" y="2643284"/>
            <a:ext cx="2195513" cy="1814513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indent="4000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名字：性别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别名：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描述：验证用户身份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定义：男或女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位置：个人信息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任务信息界面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文本框 8"/>
          <p:cNvSpPr txBox="1"/>
          <p:nvPr/>
        </p:nvSpPr>
        <p:spPr bwMode="auto">
          <a:xfrm>
            <a:off x="6228120" y="679798"/>
            <a:ext cx="2195513" cy="1814512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indent="666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名字：收钱码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666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别名：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666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描述：进行交易的方法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666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定义：支付宝生成二维码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666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位置：个人信息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666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付款界面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142640" tIns="914112" rIns="1142640" bIns="914112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1" name="Rectangle 18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467544" y="123478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数据字典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9"/>
          <p:cNvSpPr txBox="1"/>
          <p:nvPr/>
        </p:nvSpPr>
        <p:spPr bwMode="auto">
          <a:xfrm>
            <a:off x="6215302" y="830262"/>
            <a:ext cx="2195512" cy="1814513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indent="2667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名字：所在驿站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别名：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描述：快递所在驿站</a:t>
            </a:r>
            <a:endParaRPr kumimoji="0" lang="zh-CN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定义：日期</a:t>
            </a:r>
            <a:r>
              <a:rPr kumimoji="0" lang="zh-CN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 8{</a:t>
            </a:r>
            <a:r>
              <a:rPr kumimoji="0" lang="zh-CN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数字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}8</a:t>
            </a:r>
            <a:endParaRPr kumimoji="0" lang="en-US" altLang="zh-CN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位置：任务信息界面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文本框 13"/>
          <p:cNvSpPr txBox="1"/>
          <p:nvPr/>
        </p:nvSpPr>
        <p:spPr bwMode="auto">
          <a:xfrm>
            <a:off x="3525318" y="2903537"/>
            <a:ext cx="2195513" cy="1814513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indent="2667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名字：快递规格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别名：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描述：快递的型号，大小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定义：小件或大件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位置：任务信息界面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文本框 10"/>
          <p:cNvSpPr txBox="1"/>
          <p:nvPr/>
        </p:nvSpPr>
        <p:spPr bwMode="auto">
          <a:xfrm>
            <a:off x="899592" y="2897188"/>
            <a:ext cx="2195513" cy="1814512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indent="2667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名字：预定时间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别名：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描述：代拿者的个人预计时间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定义：备注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 0{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字符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}100</a:t>
            </a:r>
            <a:endParaRPr kumimoji="0" lang="en-US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位置：任务信息界面</a:t>
            </a:r>
            <a:endParaRPr kumimoji="0" lang="zh-CN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文本框 11"/>
          <p:cNvSpPr txBox="1"/>
          <p:nvPr/>
        </p:nvSpPr>
        <p:spPr bwMode="auto">
          <a:xfrm>
            <a:off x="926580" y="790575"/>
            <a:ext cx="2195513" cy="1814513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indent="2667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名字：酬劳数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别名：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描述：酬劳金额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定义：金额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 1{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数字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}20</a:t>
            </a:r>
            <a:endParaRPr kumimoji="0" lang="en-US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位置：任务信息界面</a:t>
            </a: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文本框 12"/>
          <p:cNvSpPr txBox="1"/>
          <p:nvPr/>
        </p:nvSpPr>
        <p:spPr bwMode="auto">
          <a:xfrm>
            <a:off x="3525318" y="830263"/>
            <a:ext cx="2195512" cy="1814512"/>
          </a:xfrm>
          <a:prstGeom prst="rect">
            <a:avLst/>
          </a:prstGeom>
          <a:solidFill>
            <a:srgbClr val="FFFFFF"/>
          </a:solidFill>
          <a:ln w="6350">
            <a:solidFill>
              <a:srgbClr val="000000"/>
            </a:solidFill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indent="2667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名字：信誉分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别名：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描述：评判个人信誉作用</a:t>
            </a:r>
            <a:endParaRPr kumimoji="0" lang="zh-CN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定义：类型</a:t>
            </a: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 1{}4</a:t>
            </a:r>
            <a:endParaRPr kumimoji="0" lang="en-US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位置：信誉分界面</a:t>
            </a:r>
            <a:endParaRPr kumimoji="0" lang="zh-CN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任务信息界面</a:t>
            </a:r>
            <a:endParaRPr kumimoji="0" lang="zh-CN" altLang="en-US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142640" tIns="914112" rIns="1142640" bIns="914112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4" name="Rectangle 21"/>
          <p:cNvSpPr>
            <a:spLocks noChangeArrowheads="1"/>
          </p:cNvSpPr>
          <p:nvPr/>
        </p:nvSpPr>
        <p:spPr bwMode="auto">
          <a:xfrm>
            <a:off x="152400" y="609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indent="2667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endParaRPr kumimoji="0" lang="en-US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25"/>
          <p:cNvSpPr>
            <a:spLocks noChangeArrowheads="1"/>
          </p:cNvSpPr>
          <p:nvPr/>
        </p:nvSpPr>
        <p:spPr bwMode="auto">
          <a:xfrm>
            <a:off x="152400" y="609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>
            <a:lvl1pPr indent="1270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127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zh-CN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127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</a:br>
            <a:endParaRPr kumimoji="0" lang="en-US" altLang="zh-CN" sz="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1270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96055" y="2283460"/>
            <a:ext cx="178625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ER</a:t>
            </a: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929255" y="2018030"/>
            <a:ext cx="11741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06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6315" y="1263627"/>
            <a:ext cx="2869510" cy="2616245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2195735" y="2114609"/>
            <a:ext cx="1296145" cy="813370"/>
            <a:chOff x="5363917" y="374977"/>
            <a:chExt cx="1728193" cy="1084492"/>
          </a:xfrm>
        </p:grpSpPr>
        <p:sp>
          <p:nvSpPr>
            <p:cNvPr id="46" name="TextBox 2"/>
            <p:cNvSpPr txBox="1"/>
            <p:nvPr/>
          </p:nvSpPr>
          <p:spPr>
            <a:xfrm>
              <a:off x="5555940" y="374977"/>
              <a:ext cx="1536170" cy="737675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TextBox 3"/>
            <p:cNvSpPr txBox="1"/>
            <p:nvPr/>
          </p:nvSpPr>
          <p:spPr>
            <a:xfrm>
              <a:off x="5363917" y="1182471"/>
              <a:ext cx="1269578" cy="276998"/>
            </a:xfrm>
            <a:prstGeom prst="rect">
              <a:avLst/>
            </a:prstGeom>
            <a:noFill/>
          </p:spPr>
          <p:txBody>
            <a:bodyPr wrap="none" lIns="0" tIns="0" rIns="0" bIns="0">
              <a:normAutofit fontScale="92500" lnSpcReduction="20000"/>
            </a:bodyPr>
            <a:lstStyle/>
            <a:p>
              <a:r>
                <a: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5440" y="-1012618"/>
            <a:ext cx="3528392" cy="2484727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917" y="3449042"/>
            <a:ext cx="3528392" cy="2484727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3996055" y="382905"/>
            <a:ext cx="3509010" cy="2350135"/>
            <a:chOff x="6940" y="750"/>
            <a:chExt cx="5526" cy="3701"/>
          </a:xfrm>
        </p:grpSpPr>
        <p:grpSp>
          <p:nvGrpSpPr>
            <p:cNvPr id="6" name="组合 5"/>
            <p:cNvGrpSpPr/>
            <p:nvPr/>
          </p:nvGrpSpPr>
          <p:grpSpPr>
            <a:xfrm>
              <a:off x="6940" y="750"/>
              <a:ext cx="5054" cy="836"/>
              <a:chOff x="6976" y="2141"/>
              <a:chExt cx="5054" cy="836"/>
            </a:xfrm>
          </p:grpSpPr>
          <p:sp>
            <p:nvSpPr>
              <p:cNvPr id="48" name="TextBox 6"/>
              <p:cNvSpPr txBox="1"/>
              <p:nvPr/>
            </p:nvSpPr>
            <p:spPr>
              <a:xfrm>
                <a:off x="6976" y="2141"/>
                <a:ext cx="449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7500" lnSpcReduction="20000"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C81A00"/>
                    </a:solidFill>
                    <a:latin typeface="Impact" panose="020B0806030902050204" pitchFamily="34" charset="0"/>
                  </a:rPr>
                  <a:t>1</a:t>
                </a:r>
                <a:endParaRPr lang="en-US" altLang="zh-CN" sz="4000" dirty="0">
                  <a:solidFill>
                    <a:srgbClr val="C81A00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53" name="TextBox 11"/>
              <p:cNvSpPr txBox="1"/>
              <p:nvPr/>
            </p:nvSpPr>
            <p:spPr>
              <a:xfrm>
                <a:off x="7350" y="2226"/>
                <a:ext cx="4680" cy="446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lstStyle/>
              <a:p>
                <a:r>
                  <a:rPr lang="zh-CN" altLang="en-US" sz="1600" b="1" dirty="0">
                    <a:solidFill>
                      <a:srgbClr val="C81A00"/>
                    </a:solidFill>
                  </a:rPr>
                  <a:t>用户类别与代表</a:t>
                </a:r>
                <a:endParaRPr lang="zh-CN" altLang="en-US" sz="1600" b="1" dirty="0">
                  <a:solidFill>
                    <a:srgbClr val="C81A00"/>
                  </a:solidFill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6940" y="1705"/>
              <a:ext cx="5526" cy="836"/>
              <a:chOff x="6940" y="3330"/>
              <a:chExt cx="5526" cy="836"/>
            </a:xfrm>
          </p:grpSpPr>
          <p:sp>
            <p:nvSpPr>
              <p:cNvPr id="49" name="TextBox 7"/>
              <p:cNvSpPr txBox="1"/>
              <p:nvPr/>
            </p:nvSpPr>
            <p:spPr>
              <a:xfrm>
                <a:off x="6940" y="3330"/>
                <a:ext cx="523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7500" lnSpcReduction="20000"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F5461F"/>
                    </a:solidFill>
                    <a:latin typeface="Impact" panose="020B0806030902050204" pitchFamily="34" charset="0"/>
                  </a:rPr>
                  <a:t>2</a:t>
                </a:r>
                <a:endParaRPr lang="en-US" altLang="zh-CN" sz="4000" dirty="0">
                  <a:solidFill>
                    <a:srgbClr val="F5461F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56" name="TextBox 14"/>
              <p:cNvSpPr txBox="1"/>
              <p:nvPr/>
            </p:nvSpPr>
            <p:spPr>
              <a:xfrm>
                <a:off x="7350" y="3369"/>
                <a:ext cx="5117" cy="468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Autofit/>
              </a:bodyPr>
              <a:lstStyle/>
              <a:p>
                <a:endParaRPr lang="zh-CN" altLang="en-US" sz="1400" b="1" dirty="0">
                  <a:solidFill>
                    <a:srgbClr val="F5461F"/>
                  </a:solidFill>
                </a:endParaRPr>
              </a:p>
              <a:p>
                <a:r>
                  <a:rPr lang="zh-CN" altLang="en-US" sz="1600" b="1" dirty="0">
                    <a:solidFill>
                      <a:srgbClr val="F5461F"/>
                    </a:solidFill>
                  </a:rPr>
                  <a:t>界面原型</a:t>
                </a:r>
                <a:endParaRPr lang="zh-CN" altLang="en-US" sz="1600" b="1" dirty="0">
                  <a:solidFill>
                    <a:srgbClr val="F5461F"/>
                  </a:solidFill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6940" y="3615"/>
              <a:ext cx="5090" cy="836"/>
              <a:chOff x="6940" y="5709"/>
              <a:chExt cx="5090" cy="836"/>
            </a:xfrm>
          </p:grpSpPr>
          <p:sp>
            <p:nvSpPr>
              <p:cNvPr id="51" name="TextBox 9"/>
              <p:cNvSpPr txBox="1"/>
              <p:nvPr/>
            </p:nvSpPr>
            <p:spPr>
              <a:xfrm>
                <a:off x="6940" y="5709"/>
                <a:ext cx="521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7500" lnSpcReduction="20000"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F5461F"/>
                    </a:solidFill>
                    <a:latin typeface="Impact" panose="020B0806030902050204" pitchFamily="34" charset="0"/>
                  </a:rPr>
                  <a:t>4</a:t>
                </a:r>
                <a:endParaRPr lang="en-US" altLang="zh-CN" sz="4000" dirty="0">
                  <a:solidFill>
                    <a:srgbClr val="F5461F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62" name="TextBox 20"/>
              <p:cNvSpPr txBox="1"/>
              <p:nvPr/>
            </p:nvSpPr>
            <p:spPr>
              <a:xfrm>
                <a:off x="7350" y="5910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lstStyle/>
              <a:p>
                <a:r>
                  <a:rPr lang="zh-CN" altLang="en-US" sz="1600" b="1" dirty="0">
                    <a:solidFill>
                      <a:srgbClr val="F5461F"/>
                    </a:solidFill>
                  </a:rPr>
                  <a:t>非功能性需求分析</a:t>
                </a:r>
                <a:endParaRPr lang="zh-CN" altLang="en-US" sz="1600" b="1" dirty="0">
                  <a:solidFill>
                    <a:srgbClr val="F5461F"/>
                  </a:solidFill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6940" y="2660"/>
              <a:ext cx="5062" cy="836"/>
              <a:chOff x="6931" y="4519"/>
              <a:chExt cx="5062" cy="836"/>
            </a:xfrm>
          </p:grpSpPr>
          <p:sp>
            <p:nvSpPr>
              <p:cNvPr id="12" name="TextBox 8"/>
              <p:cNvSpPr txBox="1"/>
              <p:nvPr/>
            </p:nvSpPr>
            <p:spPr>
              <a:xfrm>
                <a:off x="6931" y="4519"/>
                <a:ext cx="540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7500" lnSpcReduction="20000"/>
              </a:bodyPr>
              <a:lstStyle/>
              <a:p>
                <a:pPr algn="ctr"/>
                <a:r>
                  <a:rPr lang="en-US" altLang="zh-CN" sz="4000">
                    <a:solidFill>
                      <a:srgbClr val="C81A00"/>
                    </a:solidFill>
                    <a:latin typeface="Impact" panose="020B0806030902050204" pitchFamily="34" charset="0"/>
                  </a:rPr>
                  <a:t>3</a:t>
                </a:r>
                <a:endParaRPr lang="en-US" altLang="zh-CN" sz="4000">
                  <a:solidFill>
                    <a:srgbClr val="C81A00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3" name="TextBox 17"/>
              <p:cNvSpPr txBox="1"/>
              <p:nvPr/>
            </p:nvSpPr>
            <p:spPr>
              <a:xfrm>
                <a:off x="7313" y="4730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lstStyle/>
              <a:p>
                <a:r>
                  <a:rPr lang="zh-CN" altLang="en-US" sz="1600" b="1" dirty="0">
                    <a:solidFill>
                      <a:srgbClr val="C81A00"/>
                    </a:solidFill>
                  </a:rPr>
                  <a:t>功能性需求分析</a:t>
                </a:r>
                <a:endParaRPr lang="zh-CN" altLang="en-US" sz="1600" b="1" dirty="0">
                  <a:solidFill>
                    <a:srgbClr val="C81A00"/>
                  </a:solidFill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6412230" y="1411605"/>
            <a:ext cx="3237230" cy="2288540"/>
            <a:chOff x="6932" y="4570"/>
            <a:chExt cx="5098" cy="3604"/>
          </a:xfrm>
        </p:grpSpPr>
        <p:grpSp>
          <p:nvGrpSpPr>
            <p:cNvPr id="9" name="组合 8"/>
            <p:cNvGrpSpPr/>
            <p:nvPr/>
          </p:nvGrpSpPr>
          <p:grpSpPr>
            <a:xfrm>
              <a:off x="6932" y="4570"/>
              <a:ext cx="5062" cy="836"/>
              <a:chOff x="6931" y="4519"/>
              <a:chExt cx="5062" cy="836"/>
            </a:xfrm>
          </p:grpSpPr>
          <p:sp>
            <p:nvSpPr>
              <p:cNvPr id="50" name="TextBox 8"/>
              <p:cNvSpPr txBox="1"/>
              <p:nvPr/>
            </p:nvSpPr>
            <p:spPr>
              <a:xfrm>
                <a:off x="6931" y="4519"/>
                <a:ext cx="540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7500" lnSpcReduction="20000"/>
              </a:bodyPr>
              <a:lstStyle/>
              <a:p>
                <a:pPr algn="ctr"/>
                <a:r>
                  <a:rPr lang="en-US" altLang="zh-CN" sz="4000">
                    <a:solidFill>
                      <a:srgbClr val="C81A00"/>
                    </a:solidFill>
                    <a:latin typeface="Impact" panose="020B0806030902050204" pitchFamily="34" charset="0"/>
                  </a:rPr>
                  <a:t>5</a:t>
                </a:r>
                <a:endParaRPr lang="en-US" altLang="zh-CN" sz="4000">
                  <a:solidFill>
                    <a:srgbClr val="C81A00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59" name="TextBox 17"/>
              <p:cNvSpPr txBox="1"/>
              <p:nvPr/>
            </p:nvSpPr>
            <p:spPr>
              <a:xfrm>
                <a:off x="7313" y="4730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lstStyle/>
              <a:p>
                <a:r>
                  <a:rPr lang="zh-CN" altLang="en-US" sz="1600" b="1" dirty="0">
                    <a:solidFill>
                      <a:srgbClr val="C81A00"/>
                    </a:solidFill>
                  </a:rPr>
                  <a:t>数据字典</a:t>
                </a:r>
                <a:endParaRPr lang="zh-CN" altLang="en-US" sz="1600" b="1" dirty="0">
                  <a:solidFill>
                    <a:srgbClr val="C81A00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6940" y="5524"/>
              <a:ext cx="5090" cy="836"/>
              <a:chOff x="6940" y="5709"/>
              <a:chExt cx="5090" cy="836"/>
            </a:xfrm>
          </p:grpSpPr>
          <p:sp>
            <p:nvSpPr>
              <p:cNvPr id="15" name="TextBox 9"/>
              <p:cNvSpPr txBox="1"/>
              <p:nvPr/>
            </p:nvSpPr>
            <p:spPr>
              <a:xfrm>
                <a:off x="6940" y="5709"/>
                <a:ext cx="521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7500" lnSpcReduction="20000"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F5461F"/>
                    </a:solidFill>
                    <a:latin typeface="Impact" panose="020B0806030902050204" pitchFamily="34" charset="0"/>
                  </a:rPr>
                  <a:t>6</a:t>
                </a:r>
                <a:endParaRPr lang="en-US" altLang="zh-CN" sz="4000" dirty="0">
                  <a:solidFill>
                    <a:srgbClr val="F5461F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6" name="TextBox 20"/>
              <p:cNvSpPr txBox="1"/>
              <p:nvPr/>
            </p:nvSpPr>
            <p:spPr>
              <a:xfrm>
                <a:off x="7350" y="5910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lstStyle/>
              <a:p>
                <a:r>
                  <a:rPr lang="en-US" altLang="zh-CN" sz="1600" b="1" dirty="0">
                    <a:solidFill>
                      <a:srgbClr val="F5461F"/>
                    </a:solidFill>
                  </a:rPr>
                  <a:t>ER</a:t>
                </a:r>
                <a:r>
                  <a:rPr lang="zh-CN" altLang="en-US" sz="1600" b="1" dirty="0">
                    <a:solidFill>
                      <a:srgbClr val="F5461F"/>
                    </a:solidFill>
                  </a:rPr>
                  <a:t>图</a:t>
                </a:r>
                <a:endParaRPr lang="zh-CN" altLang="en-US" sz="1600" b="1" dirty="0">
                  <a:solidFill>
                    <a:srgbClr val="F5461F"/>
                  </a:solidFill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6932" y="6431"/>
              <a:ext cx="5098" cy="870"/>
              <a:chOff x="6931" y="4519"/>
              <a:chExt cx="5098" cy="870"/>
            </a:xfrm>
          </p:grpSpPr>
          <p:sp>
            <p:nvSpPr>
              <p:cNvPr id="18" name="TextBox 8"/>
              <p:cNvSpPr txBox="1"/>
              <p:nvPr/>
            </p:nvSpPr>
            <p:spPr>
              <a:xfrm>
                <a:off x="6931" y="4519"/>
                <a:ext cx="540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7500" lnSpcReduction="20000"/>
              </a:bodyPr>
              <a:lstStyle/>
              <a:p>
                <a:pPr algn="ctr"/>
                <a:r>
                  <a:rPr lang="en-US" altLang="zh-CN" sz="4000">
                    <a:solidFill>
                      <a:srgbClr val="C81A00"/>
                    </a:solidFill>
                    <a:latin typeface="Impact" panose="020B0806030902050204" pitchFamily="34" charset="0"/>
                  </a:rPr>
                  <a:t>7</a:t>
                </a:r>
                <a:endParaRPr lang="en-US" altLang="zh-CN" sz="4000">
                  <a:solidFill>
                    <a:srgbClr val="C81A00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9" name="TextBox 17"/>
              <p:cNvSpPr txBox="1"/>
              <p:nvPr/>
            </p:nvSpPr>
            <p:spPr>
              <a:xfrm>
                <a:off x="7349" y="5102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lstStyle/>
              <a:p>
                <a:r>
                  <a:rPr lang="zh-CN" altLang="en-US" sz="1600" b="1" dirty="0">
                    <a:solidFill>
                      <a:srgbClr val="C81A00"/>
                    </a:solidFill>
                  </a:rPr>
                  <a:t>参考资料</a:t>
                </a:r>
                <a:endParaRPr lang="zh-CN" altLang="en-US" sz="1600" b="1" dirty="0">
                  <a:solidFill>
                    <a:srgbClr val="C81A00"/>
                  </a:solidFill>
                </a:endParaRPr>
              </a:p>
              <a:p>
                <a:endParaRPr lang="zh-CN" altLang="en-US" sz="1600" b="1" dirty="0">
                  <a:solidFill>
                    <a:srgbClr val="C81A00"/>
                  </a:solidFill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6940" y="7338"/>
              <a:ext cx="5090" cy="836"/>
              <a:chOff x="6940" y="5709"/>
              <a:chExt cx="5090" cy="836"/>
            </a:xfrm>
          </p:grpSpPr>
          <p:sp>
            <p:nvSpPr>
              <p:cNvPr id="21" name="TextBox 9"/>
              <p:cNvSpPr txBox="1"/>
              <p:nvPr/>
            </p:nvSpPr>
            <p:spPr>
              <a:xfrm>
                <a:off x="6940" y="5709"/>
                <a:ext cx="521" cy="83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87500" lnSpcReduction="20000"/>
              </a:bodyPr>
              <a:lstStyle/>
              <a:p>
                <a:pPr algn="ctr"/>
                <a:r>
                  <a:rPr lang="en-US" altLang="zh-CN" sz="4000" dirty="0">
                    <a:solidFill>
                      <a:srgbClr val="F5461F"/>
                    </a:solidFill>
                    <a:latin typeface="Impact" panose="020B0806030902050204" pitchFamily="34" charset="0"/>
                  </a:rPr>
                  <a:t>8</a:t>
                </a:r>
                <a:endParaRPr lang="en-US" altLang="zh-CN" sz="4000" dirty="0">
                  <a:solidFill>
                    <a:srgbClr val="F5461F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23" name="TextBox 20"/>
              <p:cNvSpPr txBox="1"/>
              <p:nvPr/>
            </p:nvSpPr>
            <p:spPr>
              <a:xfrm>
                <a:off x="7350" y="5910"/>
                <a:ext cx="4680" cy="287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/>
              <a:lstStyle/>
              <a:p>
                <a:r>
                  <a:rPr lang="zh-CN" altLang="en-US" sz="1600" b="1" dirty="0">
                    <a:solidFill>
                      <a:srgbClr val="F5461F"/>
                    </a:solidFill>
                  </a:rPr>
                  <a:t>小组分工及打分</a:t>
                </a:r>
                <a:endParaRPr lang="zh-CN" altLang="en-US" sz="1600" b="1" dirty="0">
                  <a:solidFill>
                    <a:srgbClr val="F5461F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467544" y="123478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ER</a:t>
            </a:r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280" y="313343"/>
            <a:ext cx="6225439" cy="42279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88306" y="2310764"/>
            <a:ext cx="162095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877185" y="2018030"/>
            <a:ext cx="122618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07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241" y="124001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95605" y="843915"/>
            <a:ext cx="7992819" cy="36931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[1]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项目计划书模板（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GB/T8567-2006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）</a:t>
            </a:r>
            <a:endParaRPr lang="zh-CN" altLang="en-US" sz="16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[2]《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软件工程导论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》 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需求分析 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p.55-73</a:t>
            </a:r>
            <a:endParaRPr lang="en-US" altLang="zh-CN" sz="16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[3]《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软件工程导论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》 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软件配置管理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p.328-331</a:t>
            </a:r>
            <a:endParaRPr lang="en-US" altLang="zh-CN" sz="16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[4]《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软件工程：首页及课程介绍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》 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课程计划 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p.18</a:t>
            </a:r>
            <a:endParaRPr lang="en-US" altLang="zh-CN" sz="16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[5] 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黑马程序员微信小程序</a:t>
            </a:r>
            <a:endParaRPr lang="zh-CN" altLang="en-US" sz="16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https://www.bilibili.com/video/BV1nE41117BQ?from=search&amp;seid=8977931105559803761&amp;spm_id_from=333.337.0.0 ——————2021.10.27</a:t>
            </a:r>
            <a:endParaRPr lang="en-US" altLang="zh-CN" sz="16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[6] 2021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年最全最新微信小程序教程</a:t>
            </a:r>
            <a:endParaRPr lang="zh-CN" altLang="en-US" sz="16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https://www.bilibili.com/video/BV12T4y1E7k6?from=search&amp;seid=8977931105559803761&amp;spm_id_from=333.337.0.0——————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  <a:sym typeface="+mn-ea"/>
              </a:rPr>
              <a:t>2021.10.27</a:t>
            </a:r>
            <a:endParaRPr lang="en-US" altLang="zh-CN" sz="16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[7] 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微信小程序设计指南 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| 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微信开放文档</a:t>
            </a:r>
            <a:endParaRPr lang="zh-CN" altLang="en-US" sz="16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pPr algn="l"/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  <a:hlinkClick r:id="rId1"/>
              </a:rPr>
              <a:t>https://developers.weixin.qq.com/miniprogram/design/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——————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  <a:sym typeface="+mn-ea"/>
              </a:rPr>
              <a:t>2021.10.27</a:t>
            </a:r>
            <a:endParaRPr lang="en-US" altLang="zh-CN" sz="16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[8]</a:t>
            </a: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百度百科非功能性需求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</a:rPr>
              <a:t>https://baike.baidu.com/item/%E9%9D%9E%E5%8A%9F%E8%83%BD%E6%80%A7%E9%9C%80%E6%B1%82/8403760?fr=aladdin———————</a:t>
            </a:r>
            <a:r>
              <a:rPr lang="en-US" altLang="zh-CN" sz="1600" dirty="0">
                <a:solidFill>
                  <a:schemeClr val="accent6"/>
                </a:solidFill>
                <a:latin typeface="微软雅黑" panose="020B0503020204020204" pitchFamily="34" charset="-122"/>
                <a:sym typeface="+mn-ea"/>
              </a:rPr>
              <a:t>2021.10.27</a:t>
            </a:r>
            <a:endParaRPr lang="en-US" altLang="zh-CN" sz="1600" dirty="0">
              <a:solidFill>
                <a:schemeClr val="accent6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305552" y="2355849"/>
            <a:ext cx="357070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小组分工及打分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858135" y="2018030"/>
            <a:ext cx="124523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08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/>
          <p:cNvSpPr txBox="1"/>
          <p:nvPr/>
        </p:nvSpPr>
        <p:spPr>
          <a:xfrm>
            <a:off x="251386" y="124001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83260" y="627380"/>
            <a:ext cx="5267325" cy="32004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--&gt;</a:t>
            </a:r>
            <a:r>
              <a:rPr lang="zh-CN" altLang="en-US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界面原型设计</a:t>
            </a:r>
            <a:r>
              <a:rPr lang="zh-CN" altLang="en-US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：林敏杰</a:t>
            </a:r>
            <a:endParaRPr lang="zh-CN" altLang="en-US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--&gt;</a:t>
            </a:r>
            <a:r>
              <a:rPr lang="en-US" altLang="zh-CN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ppt</a:t>
            </a:r>
            <a:r>
              <a:rPr lang="zh-CN" altLang="en-US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制作、需求分析、会议纪要：陈沿良</a:t>
            </a:r>
            <a:endParaRPr lang="zh-CN" altLang="en-US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--&gt;</a:t>
            </a:r>
            <a:r>
              <a:rPr lang="zh-CN" altLang="en-US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流程图、数据流图、</a:t>
            </a:r>
            <a:r>
              <a:rPr lang="en-US" altLang="zh-CN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ER</a:t>
            </a:r>
            <a:r>
              <a:rPr lang="zh-CN" altLang="en-US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图：林舒逸</a:t>
            </a:r>
            <a:endParaRPr lang="en-US" altLang="zh-CN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小组成员分数：</a:t>
            </a:r>
            <a:endParaRPr lang="zh-CN" altLang="en-US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林敏杰：</a:t>
            </a:r>
            <a:r>
              <a:rPr lang="en-US" altLang="zh-CN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</a:t>
            </a:r>
            <a:endParaRPr lang="en-US" altLang="zh-CN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陈沿良：</a:t>
            </a:r>
            <a:r>
              <a:rPr lang="en-US" altLang="zh-CN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89</a:t>
            </a:r>
            <a:endParaRPr lang="en-US" altLang="zh-CN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林舒逸：</a:t>
            </a:r>
            <a:r>
              <a:rPr lang="en-US" altLang="zh-CN" sz="16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91</a:t>
            </a:r>
            <a:endParaRPr lang="en-US" altLang="zh-CN" sz="16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75849"/>
            <a:ext cx="9252520" cy="322932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736090" y="2060575"/>
            <a:ext cx="5590540" cy="871855"/>
          </a:xfrm>
          <a:prstGeom prst="rect">
            <a:avLst/>
          </a:prstGeom>
          <a:solidFill>
            <a:srgbClr val="C81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686050" y="2211705"/>
            <a:ext cx="377253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演示完毕 谢谢欣赏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117340" y="3004185"/>
            <a:ext cx="827405" cy="66484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96055" y="2283460"/>
            <a:ext cx="28802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用户类别与代表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929255" y="2018030"/>
            <a:ext cx="11741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1"/>
          <p:cNvSpPr txBox="1"/>
          <p:nvPr/>
        </p:nvSpPr>
        <p:spPr>
          <a:xfrm>
            <a:off x="251386" y="195756"/>
            <a:ext cx="252041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用户类别与代表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7010" y="4521200"/>
            <a:ext cx="1270000" cy="62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4572000" y="1275606"/>
            <a:ext cx="4032448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266700" algn="just"/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当然用户：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      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杨枨老师；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典型用户：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kern="100" dirty="0">
                <a:latin typeface="Times New Roman" panose="02020603050405020304" pitchFamily="18" charset="0"/>
              </a:rPr>
              <a:t>       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麻宇航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软件工程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1903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学生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      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陈文宇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软件工程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1903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学生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kern="100" dirty="0">
                <a:latin typeface="Times New Roman" panose="02020603050405020304" pitchFamily="18" charset="0"/>
              </a:rPr>
              <a:t>        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高泽枭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软件工程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1903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学生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37270" y="1275606"/>
            <a:ext cx="403244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266700" algn="just"/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用户类别：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       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发布代拿订单的发单人；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       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接受代拿订单的接单人；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10"/>
          <a:stretch>
            <a:fillRect/>
          </a:stretch>
        </p:blipFill>
        <p:spPr>
          <a:xfrm>
            <a:off x="-108519" y="-1"/>
            <a:ext cx="9252520" cy="51435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19" y="1286644"/>
            <a:ext cx="9252520" cy="322932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996055" y="2283460"/>
            <a:ext cx="17862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>
            <a:off x="2929255" y="2018030"/>
            <a:ext cx="117411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en-US" sz="6600" spc="113" dirty="0">
                <a:solidFill>
                  <a:srgbClr val="C81A00"/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  <a:endParaRPr lang="en-US" sz="7200" spc="113" dirty="0">
              <a:solidFill>
                <a:srgbClr val="C81A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827405" y="771525"/>
            <a:ext cx="1219200" cy="2457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查看委托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965" y="627380"/>
            <a:ext cx="1892300" cy="40366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827405" y="771525"/>
            <a:ext cx="812800" cy="2457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用户界面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450" y="195580"/>
            <a:ext cx="2106930" cy="44526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827405" y="771525"/>
            <a:ext cx="1219200" cy="2457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信息界面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720" y="57785"/>
            <a:ext cx="2363470" cy="50279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/>
          <p:nvPr/>
        </p:nvSpPr>
        <p:spPr>
          <a:xfrm>
            <a:off x="107315" y="123825"/>
            <a:ext cx="263652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界面原型</a:t>
            </a:r>
            <a:endParaRPr lang="zh-CN" altLang="en-US" sz="2400" b="1" dirty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Administrator\Desktop\捕获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260" y="4371975"/>
            <a:ext cx="1414780" cy="69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827405" y="771525"/>
            <a:ext cx="1219200" cy="2457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发布委托</a:t>
            </a:r>
            <a:r>
              <a:rPr lang="zh-CN" altLang="en-US" sz="1600" b="1" dirty="0" smtClean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</a:t>
            </a:r>
            <a:endParaRPr lang="zh-CN" altLang="en-US" sz="1600" b="1" dirty="0" smtClean="0">
              <a:solidFill>
                <a:schemeClr val="accent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675" y="172720"/>
            <a:ext cx="2254250" cy="47980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0"/>
    </mc:Choice>
    <mc:Fallback>
      <p:transition advTm="3000"/>
    </mc:Fallback>
  </mc:AlternateContent>
</p:sld>
</file>

<file path=ppt/tags/tag1.xml><?xml version="1.0" encoding="utf-8"?>
<p:tagLst xmlns:p="http://schemas.openxmlformats.org/presentationml/2006/main">
  <p:tag name="SELECTED" val="True"/>
</p:tagLst>
</file>

<file path=ppt/tags/tag2.xml><?xml version="1.0" encoding="utf-8"?>
<p:tagLst xmlns:p="http://schemas.openxmlformats.org/presentationml/2006/main">
  <p:tag name="ISPRING_RESOURCE_PATHS_HASH_2" val="9bf32b21c57e606988ab10ec694d2e32676a8b"/>
  <p:tag name="ISPRING_PRESENTATION_TITLE" val="微立体通用工作汇报PPT模版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下载更多PPT模板，请登陆蘑菇创意www.imogu.cn ​​">
  <a:themeElements>
    <a:clrScheme name="自定义 2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C81A00"/>
      </a:accent1>
      <a:accent2>
        <a:srgbClr val="E55134"/>
      </a:accent2>
      <a:accent3>
        <a:srgbClr val="C81A00"/>
      </a:accent3>
      <a:accent4>
        <a:srgbClr val="E55134"/>
      </a:accent4>
      <a:accent5>
        <a:srgbClr val="C81A00"/>
      </a:accent5>
      <a:accent6>
        <a:srgbClr val="E55134"/>
      </a:accent6>
      <a:hlink>
        <a:srgbClr val="2F89D8"/>
      </a:hlink>
      <a:folHlink>
        <a:srgbClr val="26262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1600" b="1" dirty="0" smtClean="0">
            <a:solidFill>
              <a:schemeClr val="accent6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0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3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4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5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6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7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8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19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0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1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22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3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4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5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6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7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8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ppt/theme/themeOverride9.xml><?xml version="1.0" encoding="utf-8"?>
<a:themeOverride xmlns:a="http://schemas.openxmlformats.org/drawingml/2006/main">
  <a:clrScheme name="自定义 2">
    <a:dk1>
      <a:srgbClr val="000000"/>
    </a:dk1>
    <a:lt1>
      <a:srgbClr val="FFFFFF"/>
    </a:lt1>
    <a:dk2>
      <a:srgbClr val="FFFFFF"/>
    </a:dk2>
    <a:lt2>
      <a:srgbClr val="FFFFFF"/>
    </a:lt2>
    <a:accent1>
      <a:srgbClr val="C81A00"/>
    </a:accent1>
    <a:accent2>
      <a:srgbClr val="E55134"/>
    </a:accent2>
    <a:accent3>
      <a:srgbClr val="C81A00"/>
    </a:accent3>
    <a:accent4>
      <a:srgbClr val="E55134"/>
    </a:accent4>
    <a:accent5>
      <a:srgbClr val="C81A00"/>
    </a:accent5>
    <a:accent6>
      <a:srgbClr val="E55134"/>
    </a:accent6>
    <a:hlink>
      <a:srgbClr val="2F89D8"/>
    </a:hlink>
    <a:folHlink>
      <a:srgbClr val="262626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2042</Words>
  <Application>WPS 演示</Application>
  <PresentationFormat>全屏显示(16:9)</PresentationFormat>
  <Paragraphs>281</Paragraphs>
  <Slides>25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1" baseType="lpstr">
      <vt:lpstr>Arial</vt:lpstr>
      <vt:lpstr>宋体</vt:lpstr>
      <vt:lpstr>Wingdings</vt:lpstr>
      <vt:lpstr>Calibri</vt:lpstr>
      <vt:lpstr>微软雅黑</vt:lpstr>
      <vt:lpstr>Agency FB</vt:lpstr>
      <vt:lpstr>Trebuchet MS</vt:lpstr>
      <vt:lpstr>Impact</vt:lpstr>
      <vt:lpstr>U.S. 101</vt:lpstr>
      <vt:lpstr>Segoe Print</vt:lpstr>
      <vt:lpstr>Roboto</vt:lpstr>
      <vt:lpstr>Open Sans Light</vt:lpstr>
      <vt:lpstr>Yu Gothic UI Light</vt:lpstr>
      <vt:lpstr>Times New Roman</vt:lpstr>
      <vt:lpstr>Arial Unicode MS</vt:lpstr>
      <vt:lpstr>下载更多PPT模板，请登陆蘑菇创意www.imogu.cn 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微立体通用工作汇报PPT模版</dc:title>
  <dc:creator>kingpub</dc:creator>
  <cp:lastModifiedBy>清风挽心</cp:lastModifiedBy>
  <cp:revision>1020</cp:revision>
  <dcterms:created xsi:type="dcterms:W3CDTF">2015-04-24T01:01:00Z</dcterms:created>
  <dcterms:modified xsi:type="dcterms:W3CDTF">2021-10-27T01:25:54Z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C3C943C1368049E39D6254225A1B1C93</vt:lpwstr>
  </property>
  <property fmtid="{D5CDD505-2E9C-101B-9397-08002B2CF9AE}" pid="3" name="KSOProductBuildVer">
    <vt:lpwstr>2052-11.1.0.11045</vt:lpwstr>
  </property>
</Properties>
</file>

<file path=docProps/thumbnail.jpeg>
</file>